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1"/>
  </p:notesMasterIdLst>
  <p:handoutMasterIdLst>
    <p:handoutMasterId r:id="rId12"/>
  </p:handoutMasterIdLst>
  <p:sldIdLst>
    <p:sldId id="256" r:id="rId2"/>
    <p:sldId id="354" r:id="rId3"/>
    <p:sldId id="450" r:id="rId4"/>
    <p:sldId id="462" r:id="rId5"/>
    <p:sldId id="463" r:id="rId6"/>
    <p:sldId id="458" r:id="rId7"/>
    <p:sldId id="460" r:id="rId8"/>
    <p:sldId id="459" r:id="rId9"/>
    <p:sldId id="461" r:id="rId10"/>
  </p:sldIdLst>
  <p:sldSz cx="12192000" cy="6858000"/>
  <p:notesSz cx="6858000" cy="9144000"/>
  <p:custDataLst>
    <p:tags r:id="rId13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033B4702-BEEB-FE40-A794-FFDF1A7E7227}">
          <p14:sldIdLst>
            <p14:sldId id="256"/>
            <p14:sldId id="354"/>
            <p14:sldId id="450"/>
            <p14:sldId id="462"/>
            <p14:sldId id="463"/>
            <p14:sldId id="458"/>
            <p14:sldId id="460"/>
            <p14:sldId id="459"/>
            <p14:sldId id="46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/>
  <p:cmAuthor id="2" name="CAV2" initials="C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CC0"/>
    <a:srgbClr val="FAFAFA"/>
    <a:srgbClr val="F0F0F0"/>
    <a:srgbClr val="D0D93C"/>
    <a:srgbClr val="FF6200"/>
    <a:srgbClr val="E9E9E9"/>
    <a:srgbClr val="A0CAE9"/>
    <a:srgbClr val="262626"/>
    <a:srgbClr val="AB0066"/>
    <a:srgbClr val="939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7AF9EF-7F60-4BE2-B048-E21843C071CA}">
  <a:tblStyle styleId="{C07AF9EF-7F60-4BE2-B048-E21843C071CA}" styleName="ING Default Table">
    <a:tblBg>
      <a:effect>
        <a:effectLst/>
      </a:effect>
    </a:tblBg>
    <a:wholeTbl>
      <a:tcTxStyle b="off" i="off">
        <a:fontRef idx="minor"/>
        <a:srgbClr val="333333">
          <a:alpha val="100000"/>
        </a:srgbClr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0000">
              <a:solidFill>
                <a:srgbClr val="E1E1E1">
                  <a:alpha val="100000"/>
                </a:srgbClr>
              </a:solidFill>
            </a:ln>
          </a:bottom>
          <a:insideH>
            <a:ln w="10000">
              <a:solidFill>
                <a:srgbClr val="E1E1E1">
                  <a:alpha val="100000"/>
                </a:srgbClr>
              </a:solidFill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solidFill>
            <a:srgbClr val="FFFFFF">
              <a:alpha val="100000"/>
            </a:srgbClr>
          </a:solidFill>
        </a:fill>
      </a:tcStyle>
    </a:wholeTbl>
    <a:lastRow>
      <a:tcTxStyle b="off" i="off">
        <a:fontRef idx="minor"/>
        <a:srgbClr val="333333">
          <a:alpha val="100000"/>
        </a:srgbClr>
      </a:tcTxStyle>
      <a:tcStyle>
        <a:tcBdr/>
        <a:fill>
          <a:solidFill>
            <a:srgbClr val="E1E1E1">
              <a:alpha val="100000"/>
            </a:srgbClr>
          </a:solidFill>
        </a:fill>
      </a:tcStyle>
    </a:lastRow>
    <a:firstRow>
      <a:tcTxStyle b="off" i="off">
        <a:fontRef idx="minor"/>
        <a:srgbClr val="FFFFFF">
          <a:alpha val="100000"/>
        </a:srgbClr>
      </a:tcTxStyle>
      <a:tcStyle>
        <a:tcBdr/>
        <a:fill>
          <a:solidFill>
            <a:srgbClr val="FF6200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0" autoAdjust="0"/>
    <p:restoredTop sz="95153" autoAdjust="0"/>
  </p:normalViewPr>
  <p:slideViewPr>
    <p:cSldViewPr snapToGrid="0" showGuides="1">
      <p:cViewPr varScale="1">
        <p:scale>
          <a:sx n="95" d="100"/>
          <a:sy n="95" d="100"/>
        </p:scale>
        <p:origin x="101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12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13/01/2020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13/01/2020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98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206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288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921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Min.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dirty="0"/>
              <a:t>Max.</a:t>
            </a:r>
            <a:r>
              <a:rPr lang="en-GB" sz="1000" baseline="0" dirty="0"/>
              <a:t> height</a:t>
            </a:r>
            <a:endParaRPr lang="en-GB" sz="1000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78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79" name="Group 78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0" name="Rectangle 104"/>
              <p:cNvSpPr>
                <a:spLocks noChangeArrowheads="1"/>
              </p:cNvSpPr>
              <p:nvPr/>
            </p:nvSpPr>
            <p:spPr bwMode="gray">
              <a:xfrm>
                <a:off x="-2035175" y="4694552"/>
                <a:ext cx="1872000" cy="103555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0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0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0" name="Rectangle 104"/>
              <p:cNvSpPr>
                <a:spLocks noChangeArrowheads="1"/>
              </p:cNvSpPr>
              <p:nvPr/>
            </p:nvSpPr>
            <p:spPr bwMode="gray">
              <a:xfrm>
                <a:off x="-2035175" y="4684343"/>
                <a:ext cx="1872000" cy="104576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5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56" name="Group 55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9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3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3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5"/>
                <a:ext cx="1872000" cy="107701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4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4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4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4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483223" y="1278384"/>
            <a:ext cx="6851527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3282542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31856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79024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79024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3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39" name="Straight Connector 3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60" name="Group 59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6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7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8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8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6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7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86980"/>
                <a:ext cx="1872000" cy="104312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1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10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1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1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2035175" y="0"/>
            <a:ext cx="1881477" cy="5176146"/>
            <a:chOff x="-2035175" y="0"/>
            <a:chExt cx="1881477" cy="5176146"/>
          </a:xfrm>
        </p:grpSpPr>
        <p:sp>
          <p:nvSpPr>
            <p:cNvPr id="5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6"/>
              <a:chOff x="-2035175" y="0"/>
              <a:chExt cx="1872000" cy="5730107"/>
            </a:xfrm>
          </p:grpSpPr>
          <p:sp>
            <p:nvSpPr>
              <p:cNvPr id="56" name="Rectangle 104"/>
              <p:cNvSpPr>
                <a:spLocks noChangeArrowheads="1"/>
              </p:cNvSpPr>
              <p:nvPr/>
            </p:nvSpPr>
            <p:spPr bwMode="gray">
              <a:xfrm>
                <a:off x="-2035175" y="4679072"/>
                <a:ext cx="1872000" cy="105103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6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8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73798"/>
                <a:ext cx="1872000" cy="10563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0" y="6076157"/>
            <a:ext cx="2552107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79024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79024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noProof="0" smtClean="0"/>
              <a:pPr/>
              <a:t>‹N°›</a:t>
            </a:fld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6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8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0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 userDrawn="1"/>
            </p:nvPicPr>
            <p:blipFill>
              <a:blip r:embed="rId3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7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GB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25" r:id="rId5"/>
    <p:sldLayoutId id="2147483727" r:id="rId6"/>
    <p:sldLayoutId id="2147483728" r:id="rId7"/>
    <p:sldLayoutId id="2147483732" r:id="rId8"/>
    <p:sldLayoutId id="2147483733" r:id="rId9"/>
    <p:sldLayoutId id="2147483734" r:id="rId10"/>
    <p:sldLayoutId id="2147483735" r:id="rId11"/>
    <p:sldLayoutId id="2147483692" r:id="rId12"/>
    <p:sldLayoutId id="2147483711" r:id="rId13"/>
    <p:sldLayoutId id="2147483694" r:id="rId14"/>
    <p:sldLayoutId id="2147483695" r:id="rId15"/>
    <p:sldLayoutId id="2147483744" r:id="rId16"/>
    <p:sldLayoutId id="2147483696" r:id="rId17"/>
    <p:sldLayoutId id="2147483736" r:id="rId18"/>
    <p:sldLayoutId id="2147483738" r:id="rId19"/>
    <p:sldLayoutId id="2147483739" r:id="rId20"/>
    <p:sldLayoutId id="2147483731" r:id="rId21"/>
    <p:sldLayoutId id="2147483697" r:id="rId22"/>
    <p:sldLayoutId id="2147483740" r:id="rId23"/>
    <p:sldLayoutId id="2147483716" r:id="rId24"/>
    <p:sldLayoutId id="2147483718" r:id="rId25"/>
    <p:sldLayoutId id="2147483719" r:id="rId26"/>
    <p:sldLayoutId id="2147483700" r:id="rId27"/>
    <p:sldLayoutId id="2147483743" r:id="rId28"/>
    <p:sldLayoutId id="2147483742" r:id="rId29"/>
    <p:sldLayoutId id="2147483741" r:id="rId30"/>
    <p:sldLayoutId id="2147483702" r:id="rId31"/>
    <p:sldLayoutId id="2147483706" r:id="rId32"/>
    <p:sldLayoutId id="2147483726" r:id="rId33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IPC ICHP &amp; ASV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DRAFT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64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45575" y="1278384"/>
            <a:ext cx="7091062" cy="492120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Utiliser ICHP pour nos </a:t>
            </a:r>
            <a:r>
              <a:rPr lang="fr-FR" dirty="0" err="1"/>
              <a:t>Assets</a:t>
            </a:r>
            <a:r>
              <a:rPr lang="fr-FR" dirty="0"/>
              <a:t> TPA ASV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Modularisation de nos </a:t>
            </a:r>
            <a:r>
              <a:rPr lang="fr-FR" dirty="0" err="1"/>
              <a:t>backends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97340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</a:t>
            </a:r>
            <a:r>
              <a:rPr lang="en-GB" dirty="0" err="1"/>
              <a:t>Openshift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383" y="1368169"/>
            <a:ext cx="6116741" cy="440327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7237A8D-3225-9B44-B366-FF2947112B18}"/>
              </a:ext>
            </a:extLst>
          </p:cNvPr>
          <p:cNvSpPr txBox="1"/>
          <p:nvPr/>
        </p:nvSpPr>
        <p:spPr>
          <a:xfrm>
            <a:off x="1837542" y="5333102"/>
            <a:ext cx="2080753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GB"/>
            </a:defPPr>
            <a:lvl1pPr>
              <a:defRPr sz="1600" b="1">
                <a:solidFill>
                  <a:srgbClr val="AB0066"/>
                </a:solidFill>
              </a:defRPr>
            </a:lvl1pPr>
          </a:lstStyle>
          <a:p>
            <a:r>
              <a:rPr lang="fr-FR" dirty="0">
                <a:solidFill>
                  <a:srgbClr val="333333"/>
                </a:solidFill>
              </a:rPr>
              <a:t>#Network management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BF660D-05CE-ED4B-A3B4-614564EC065E}"/>
              </a:ext>
            </a:extLst>
          </p:cNvPr>
          <p:cNvSpPr txBox="1"/>
          <p:nvPr/>
        </p:nvSpPr>
        <p:spPr>
          <a:xfrm>
            <a:off x="1033337" y="4277847"/>
            <a:ext cx="1136712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GB"/>
            </a:defPPr>
            <a:lvl1pPr>
              <a:defRPr sz="1600" b="1">
                <a:solidFill>
                  <a:srgbClr val="AB0066"/>
                </a:solidFill>
              </a:defRPr>
            </a:lvl1pPr>
          </a:lstStyle>
          <a:p>
            <a:r>
              <a:rPr lang="fr-FR" dirty="0">
                <a:solidFill>
                  <a:srgbClr val="00B050"/>
                </a:solidFill>
              </a:rPr>
              <a:t>#</a:t>
            </a:r>
            <a:r>
              <a:rPr lang="en-GB" dirty="0">
                <a:solidFill>
                  <a:srgbClr val="00B050"/>
                </a:solidFill>
              </a:rPr>
              <a:t>Monitoring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6E4728-8F0F-B849-878F-F1827C25C2E7}"/>
              </a:ext>
            </a:extLst>
          </p:cNvPr>
          <p:cNvSpPr txBox="1"/>
          <p:nvPr/>
        </p:nvSpPr>
        <p:spPr>
          <a:xfrm>
            <a:off x="2534297" y="4285388"/>
            <a:ext cx="837464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GB"/>
            </a:defPPr>
            <a:lvl1pPr>
              <a:defRPr sz="1600" b="1">
                <a:solidFill>
                  <a:srgbClr val="AB0066"/>
                </a:solidFill>
              </a:defRPr>
            </a:lvl1pPr>
          </a:lstStyle>
          <a:p>
            <a:r>
              <a:rPr lang="fr-FR" dirty="0">
                <a:solidFill>
                  <a:srgbClr val="7030A0"/>
                </a:solidFill>
              </a:rPr>
              <a:t>#</a:t>
            </a:r>
            <a:r>
              <a:rPr lang="en-GB" dirty="0">
                <a:solidFill>
                  <a:srgbClr val="7030A0"/>
                </a:solidFill>
              </a:rPr>
              <a:t>Logging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0E49F0E-8BD2-6B4E-853A-AC0908DD2B2A}"/>
              </a:ext>
            </a:extLst>
          </p:cNvPr>
          <p:cNvSpPr txBox="1"/>
          <p:nvPr/>
        </p:nvSpPr>
        <p:spPr>
          <a:xfrm>
            <a:off x="1618539" y="3789752"/>
            <a:ext cx="2734137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GB"/>
            </a:defPPr>
            <a:lvl1pPr>
              <a:defRPr sz="1600" b="1">
                <a:solidFill>
                  <a:srgbClr val="AB0066"/>
                </a:solidFill>
              </a:defRPr>
            </a:lvl1pPr>
          </a:lstStyle>
          <a:p>
            <a:r>
              <a:rPr lang="en-GB" dirty="0">
                <a:solidFill>
                  <a:srgbClr val="346CC0"/>
                </a:solidFill>
              </a:rPr>
              <a:t>#Deployment</a:t>
            </a:r>
            <a:r>
              <a:rPr lang="en-GB" dirty="0"/>
              <a:t> </a:t>
            </a:r>
            <a:r>
              <a:rPr lang="en-GB" dirty="0">
                <a:solidFill>
                  <a:srgbClr val="346CC0"/>
                </a:solidFill>
              </a:rPr>
              <a:t>Zero</a:t>
            </a:r>
            <a:r>
              <a:rPr lang="en-GB" dirty="0"/>
              <a:t> </a:t>
            </a:r>
            <a:r>
              <a:rPr lang="en-GB" dirty="0">
                <a:solidFill>
                  <a:srgbClr val="346CC0"/>
                </a:solidFill>
              </a:rPr>
              <a:t>interruption</a:t>
            </a:r>
            <a:endParaRPr lang="fr-FR" dirty="0">
              <a:solidFill>
                <a:srgbClr val="346CC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D052A7-CBC9-9C46-9AC6-0F8185585F42}"/>
              </a:ext>
            </a:extLst>
          </p:cNvPr>
          <p:cNvSpPr txBox="1"/>
          <p:nvPr/>
        </p:nvSpPr>
        <p:spPr>
          <a:xfrm>
            <a:off x="1188537" y="4854523"/>
            <a:ext cx="1319583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GB"/>
            </a:defPPr>
            <a:lvl1pPr>
              <a:defRPr sz="1600" b="1">
                <a:solidFill>
                  <a:srgbClr val="AB0066"/>
                </a:solidFill>
              </a:defRPr>
            </a:lvl1pPr>
          </a:lstStyle>
          <a:p>
            <a:r>
              <a:rPr lang="en-GB" dirty="0"/>
              <a:t>#Easy rollback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FD3C4CA-97E8-494D-B85A-117020778D13}"/>
              </a:ext>
            </a:extLst>
          </p:cNvPr>
          <p:cNvSpPr txBox="1"/>
          <p:nvPr/>
        </p:nvSpPr>
        <p:spPr>
          <a:xfrm>
            <a:off x="3805797" y="4278473"/>
            <a:ext cx="1199052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GB"/>
            </a:defPPr>
            <a:lvl1pPr>
              <a:defRPr sz="1600" b="1">
                <a:solidFill>
                  <a:srgbClr val="AB0066"/>
                </a:solidFill>
              </a:defRPr>
            </a:lvl1pPr>
          </a:lstStyle>
          <a:p>
            <a:r>
              <a:rPr lang="fr-FR" dirty="0">
                <a:solidFill>
                  <a:schemeClr val="accent3">
                    <a:lumMod val="75000"/>
                  </a:schemeClr>
                </a:solidFill>
              </a:rPr>
              <a:t>#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Supervision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137511-9BD1-DC4E-89EE-DE04B42F8919}"/>
              </a:ext>
            </a:extLst>
          </p:cNvPr>
          <p:cNvSpPr txBox="1"/>
          <p:nvPr/>
        </p:nvSpPr>
        <p:spPr>
          <a:xfrm>
            <a:off x="2652470" y="4854523"/>
            <a:ext cx="1927569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#</a:t>
            </a:r>
            <a:r>
              <a:rPr lang="en-GB" sz="1600" b="1" dirty="0">
                <a:solidFill>
                  <a:schemeClr val="tx2">
                    <a:lumMod val="50000"/>
                  </a:schemeClr>
                </a:solidFill>
              </a:rPr>
              <a:t>Secret management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2C33C6-45ED-2A44-88EF-419FE3AAC815}"/>
              </a:ext>
            </a:extLst>
          </p:cNvPr>
          <p:cNvSpPr txBox="1"/>
          <p:nvPr/>
        </p:nvSpPr>
        <p:spPr>
          <a:xfrm>
            <a:off x="1160550" y="1877076"/>
            <a:ext cx="3523525" cy="145769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fr-FR" dirty="0" err="1"/>
              <a:t>Red</a:t>
            </a:r>
            <a:r>
              <a:rPr lang="fr-FR" dirty="0"/>
              <a:t> Hat </a:t>
            </a:r>
            <a:r>
              <a:rPr lang="fr-FR" b="1" dirty="0" err="1"/>
              <a:t>OpenShift</a:t>
            </a:r>
            <a:r>
              <a:rPr lang="fr-FR" dirty="0"/>
              <a:t> 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industry's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secure</a:t>
            </a:r>
            <a:r>
              <a:rPr lang="fr-FR" dirty="0"/>
              <a:t> and </a:t>
            </a:r>
            <a:r>
              <a:rPr lang="fr-FR" dirty="0" err="1"/>
              <a:t>comprehensive</a:t>
            </a:r>
            <a:r>
              <a:rPr lang="fr-FR" dirty="0"/>
              <a:t> </a:t>
            </a:r>
            <a:r>
              <a:rPr lang="fr-FR" dirty="0" err="1"/>
              <a:t>enterprise</a:t>
            </a:r>
            <a:r>
              <a:rPr lang="fr-FR" dirty="0"/>
              <a:t>-grade container </a:t>
            </a:r>
            <a:r>
              <a:rPr lang="fr-FR" dirty="0" err="1"/>
              <a:t>platform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industry</a:t>
            </a:r>
            <a:r>
              <a:rPr lang="fr-FR" dirty="0"/>
              <a:t> standards, Docker and </a:t>
            </a:r>
            <a:r>
              <a:rPr lang="fr-FR" dirty="0" err="1"/>
              <a:t>Kubernetes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4617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01FC2DF-A903-0A45-879D-B201A343D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1831"/>
            <a:ext cx="10186639" cy="5067853"/>
          </a:xfrm>
          <a:prstGeom prst="rect">
            <a:avLst/>
          </a:prstGeom>
          <a:noFill/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33EA4E4D-A2BB-4CD7-8FEB-C36A79898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75C5061A-D555-47E8-825A-E3467B1A2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/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noProof="0" smtClean="0"/>
              <a:pPr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sp>
        <p:nvSpPr>
          <p:cNvPr id="4" name="Espace réservé du numéro de diapositive 3" hidden="1">
            <a:extLst>
              <a:ext uri="{FF2B5EF4-FFF2-40B4-BE49-F238E27FC236}">
                <a16:creationId xmlns:a16="http://schemas.microsoft.com/office/drawing/2014/main" id="{A6B8695F-963E-CC47-BE79-D654146321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7638"/>
            <a:ext cx="495300" cy="188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noProof="0" smtClean="0"/>
              <a:pPr>
                <a:spcAft>
                  <a:spcPts val="600"/>
                </a:spcAft>
              </a:pPr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584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7CF4FB0-AD30-0E49-8947-C5E5E8ED63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Persistent Volume Claims</a:t>
            </a:r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Network </a:t>
            </a:r>
            <a:r>
              <a:rPr lang="fr-FR" dirty="0" err="1"/>
              <a:t>Policies</a:t>
            </a:r>
            <a:endParaRPr lang="fr-FR" dirty="0"/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Service </a:t>
            </a:r>
            <a:r>
              <a:rPr lang="fr-FR" dirty="0" err="1"/>
              <a:t>Accounts</a:t>
            </a:r>
            <a:endParaRPr lang="fr-FR" dirty="0"/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Role</a:t>
            </a:r>
            <a:r>
              <a:rPr lang="fr-FR" dirty="0"/>
              <a:t> Bindings</a:t>
            </a:r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Roles</a:t>
            </a:r>
            <a:endParaRPr lang="fr-FR" dirty="0"/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Resource Quotas</a:t>
            </a:r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Limit</a:t>
            </a:r>
            <a:r>
              <a:rPr lang="fr-FR" dirty="0"/>
              <a:t> Ranges</a:t>
            </a:r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Replication</a:t>
            </a:r>
            <a:r>
              <a:rPr lang="fr-FR" dirty="0"/>
              <a:t> </a:t>
            </a:r>
            <a:r>
              <a:rPr lang="fr-FR" dirty="0" err="1"/>
              <a:t>Controllers</a:t>
            </a:r>
            <a:endParaRPr lang="fr-FR" dirty="0"/>
          </a:p>
          <a:p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3B9E63D-78D7-264E-ABC9-6BD9838F4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Project</a:t>
            </a:r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Pod</a:t>
            </a:r>
            <a:endParaRPr lang="fr-FR" dirty="0"/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Service</a:t>
            </a:r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Route</a:t>
            </a:r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Label</a:t>
            </a:r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DeploymentConfig</a:t>
            </a:r>
            <a:endParaRPr lang="fr-FR" dirty="0"/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Config </a:t>
            </a:r>
            <a:r>
              <a:rPr lang="fr-FR" dirty="0" err="1"/>
              <a:t>Maps</a:t>
            </a:r>
            <a:endParaRPr lang="fr-FR" dirty="0"/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Secret</a:t>
            </a:r>
          </a:p>
          <a:p>
            <a:pPr marL="6096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E5BF63-4005-954B-A1C0-E7D31AE19D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9E6AB90-86D3-604F-90F4-05143AF8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Openshift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406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lowchart: Process 145"/>
          <p:cNvSpPr/>
          <p:nvPr/>
        </p:nvSpPr>
        <p:spPr>
          <a:xfrm>
            <a:off x="5708506" y="2560994"/>
            <a:ext cx="5340494" cy="294283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</a:t>
            </a:r>
            <a:r>
              <a:rPr lang="en-GB" dirty="0" err="1"/>
              <a:t>Openshift</a:t>
            </a:r>
            <a:endParaRPr lang="en-GB" dirty="0"/>
          </a:p>
        </p:txBody>
      </p:sp>
      <p:sp>
        <p:nvSpPr>
          <p:cNvPr id="56" name="Flowchart: Process 144"/>
          <p:cNvSpPr/>
          <p:nvPr/>
        </p:nvSpPr>
        <p:spPr>
          <a:xfrm rot="5400000">
            <a:off x="8826937" y="3312532"/>
            <a:ext cx="2366403" cy="126321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53" name="Hexagon 147"/>
          <p:cNvSpPr/>
          <p:nvPr/>
        </p:nvSpPr>
        <p:spPr>
          <a:xfrm>
            <a:off x="9649605" y="3951990"/>
            <a:ext cx="969072" cy="835406"/>
          </a:xfrm>
          <a:prstGeom prst="hexagon">
            <a:avLst/>
          </a:prstGeom>
          <a:solidFill>
            <a:srgbClr val="FF62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grpSp>
        <p:nvGrpSpPr>
          <p:cNvPr id="66" name="Group 146"/>
          <p:cNvGrpSpPr/>
          <p:nvPr/>
        </p:nvGrpSpPr>
        <p:grpSpPr>
          <a:xfrm>
            <a:off x="9550473" y="3906126"/>
            <a:ext cx="969072" cy="835406"/>
            <a:chOff x="9170673" y="1953610"/>
            <a:chExt cx="1732788" cy="1493782"/>
          </a:xfrm>
        </p:grpSpPr>
        <p:sp>
          <p:nvSpPr>
            <p:cNvPr id="67" name="Hexagon 147"/>
            <p:cNvSpPr/>
            <p:nvPr/>
          </p:nvSpPr>
          <p:spPr>
            <a:xfrm>
              <a:off x="9170673" y="1953610"/>
              <a:ext cx="1732788" cy="1493782"/>
            </a:xfrm>
            <a:prstGeom prst="hexagon">
              <a:avLst/>
            </a:prstGeom>
            <a:solidFill>
              <a:srgbClr val="FF62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Oval 148"/>
            <p:cNvSpPr/>
            <p:nvPr/>
          </p:nvSpPr>
          <p:spPr>
            <a:xfrm>
              <a:off x="9675978" y="2343352"/>
              <a:ext cx="722178" cy="72217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 dirty="0" err="1">
                <a:solidFill>
                  <a:schemeClr val="tx1"/>
                </a:solidFill>
              </a:endParaRPr>
            </a:p>
          </p:txBody>
        </p:sp>
        <p:pic>
          <p:nvPicPr>
            <p:cNvPr id="69" name="Picture 1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451" y="2525433"/>
              <a:ext cx="432272" cy="3580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52" name="Hexagon 150"/>
          <p:cNvSpPr/>
          <p:nvPr/>
        </p:nvSpPr>
        <p:spPr>
          <a:xfrm>
            <a:off x="9642760" y="2983672"/>
            <a:ext cx="969072" cy="835406"/>
          </a:xfrm>
          <a:prstGeom prst="hexagon">
            <a:avLst/>
          </a:prstGeom>
          <a:solidFill>
            <a:srgbClr val="60A6D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70" name="Hexagon 150"/>
          <p:cNvSpPr/>
          <p:nvPr/>
        </p:nvSpPr>
        <p:spPr>
          <a:xfrm>
            <a:off x="9550473" y="2945138"/>
            <a:ext cx="969072" cy="835406"/>
          </a:xfrm>
          <a:prstGeom prst="hexagon">
            <a:avLst/>
          </a:prstGeom>
          <a:solidFill>
            <a:srgbClr val="60A6D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71" name="Oval 151"/>
          <p:cNvSpPr/>
          <p:nvPr/>
        </p:nvSpPr>
        <p:spPr>
          <a:xfrm>
            <a:off x="9833068" y="3163103"/>
            <a:ext cx="403882" cy="403882"/>
          </a:xfrm>
          <a:prstGeom prst="ellipse">
            <a:avLst/>
          </a:prstGeom>
          <a:solidFill>
            <a:schemeClr val="bg1"/>
          </a:solidFill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pic>
        <p:nvPicPr>
          <p:cNvPr id="72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984" y="3264933"/>
            <a:ext cx="241751" cy="200223"/>
          </a:xfrm>
          <a:prstGeom prst="rect">
            <a:avLst/>
          </a:prstGeom>
          <a:ln>
            <a:noFill/>
          </a:ln>
        </p:spPr>
      </p:pic>
      <p:sp>
        <p:nvSpPr>
          <p:cNvPr id="83" name="Flowchart: Process 144"/>
          <p:cNvSpPr/>
          <p:nvPr/>
        </p:nvSpPr>
        <p:spPr>
          <a:xfrm rot="5400000">
            <a:off x="7203092" y="3312533"/>
            <a:ext cx="2366403" cy="126321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endParaRPr lang="en-GB" sz="1200" dirty="0">
              <a:solidFill>
                <a:schemeClr val="tx1"/>
              </a:solidFill>
            </a:endParaRPr>
          </a:p>
        </p:txBody>
      </p:sp>
      <p:grpSp>
        <p:nvGrpSpPr>
          <p:cNvPr id="84" name="Group 146"/>
          <p:cNvGrpSpPr/>
          <p:nvPr/>
        </p:nvGrpSpPr>
        <p:grpSpPr>
          <a:xfrm>
            <a:off x="7926628" y="3906127"/>
            <a:ext cx="969072" cy="835406"/>
            <a:chOff x="9170673" y="1953610"/>
            <a:chExt cx="1732788" cy="1493782"/>
          </a:xfrm>
        </p:grpSpPr>
        <p:sp>
          <p:nvSpPr>
            <p:cNvPr id="85" name="Hexagon 147"/>
            <p:cNvSpPr/>
            <p:nvPr/>
          </p:nvSpPr>
          <p:spPr>
            <a:xfrm>
              <a:off x="9170673" y="1953610"/>
              <a:ext cx="1732788" cy="1493782"/>
            </a:xfrm>
            <a:prstGeom prst="hexagon">
              <a:avLst/>
            </a:prstGeom>
            <a:solidFill>
              <a:srgbClr val="FF62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86" name="Oval 148"/>
            <p:cNvSpPr/>
            <p:nvPr/>
          </p:nvSpPr>
          <p:spPr>
            <a:xfrm>
              <a:off x="9675978" y="2343352"/>
              <a:ext cx="722178" cy="72217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 dirty="0" err="1">
                <a:solidFill>
                  <a:schemeClr val="tx1"/>
                </a:solidFill>
              </a:endParaRPr>
            </a:p>
          </p:txBody>
        </p:sp>
        <p:pic>
          <p:nvPicPr>
            <p:cNvPr id="87" name="Picture 1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451" y="2525433"/>
              <a:ext cx="432272" cy="3580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92" name="Flowchart: Process 144"/>
          <p:cNvSpPr/>
          <p:nvPr/>
        </p:nvSpPr>
        <p:spPr>
          <a:xfrm rot="5400000">
            <a:off x="5582132" y="3312533"/>
            <a:ext cx="2366403" cy="126321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97" name="Hexagon 150"/>
          <p:cNvSpPr/>
          <p:nvPr/>
        </p:nvSpPr>
        <p:spPr>
          <a:xfrm>
            <a:off x="6280267" y="2945139"/>
            <a:ext cx="969072" cy="835406"/>
          </a:xfrm>
          <a:prstGeom prst="hexagon">
            <a:avLst/>
          </a:prstGeom>
          <a:solidFill>
            <a:srgbClr val="60A6D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98" name="Oval 151"/>
          <p:cNvSpPr/>
          <p:nvPr/>
        </p:nvSpPr>
        <p:spPr>
          <a:xfrm>
            <a:off x="6562862" y="3163104"/>
            <a:ext cx="403882" cy="403882"/>
          </a:xfrm>
          <a:prstGeom prst="ellipse">
            <a:avLst/>
          </a:prstGeom>
          <a:solidFill>
            <a:schemeClr val="bg1"/>
          </a:solidFill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pic>
        <p:nvPicPr>
          <p:cNvPr id="99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78" y="3264934"/>
            <a:ext cx="241751" cy="200223"/>
          </a:xfrm>
          <a:prstGeom prst="rect">
            <a:avLst/>
          </a:prstGeom>
          <a:ln>
            <a:noFill/>
          </a:ln>
        </p:spPr>
      </p:pic>
      <p:sp>
        <p:nvSpPr>
          <p:cNvPr id="100" name="Flowchart: Process 34"/>
          <p:cNvSpPr/>
          <p:nvPr/>
        </p:nvSpPr>
        <p:spPr>
          <a:xfrm>
            <a:off x="6172327" y="4908770"/>
            <a:ext cx="654968" cy="178121"/>
          </a:xfrm>
          <a:prstGeom prst="flowChartProcess">
            <a:avLst/>
          </a:prstGeom>
          <a:solidFill>
            <a:srgbClr val="92D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700" dirty="0">
                <a:solidFill>
                  <a:schemeClr val="bg1"/>
                </a:solidFill>
              </a:rPr>
              <a:t>namespace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102" name="Flowchart: Process 34"/>
          <p:cNvSpPr/>
          <p:nvPr/>
        </p:nvSpPr>
        <p:spPr>
          <a:xfrm>
            <a:off x="6858776" y="4908770"/>
            <a:ext cx="518883" cy="178121"/>
          </a:xfrm>
          <a:prstGeom prst="flowChartProcess">
            <a:avLst/>
          </a:prstGeom>
          <a:solidFill>
            <a:srgbClr val="60A6D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700" dirty="0" err="1">
                <a:solidFill>
                  <a:schemeClr val="bg1"/>
                </a:solidFill>
              </a:rPr>
              <a:t>avangers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103" name="Flowchart: Process 34"/>
          <p:cNvSpPr/>
          <p:nvPr/>
        </p:nvSpPr>
        <p:spPr>
          <a:xfrm>
            <a:off x="7784038" y="4908770"/>
            <a:ext cx="654968" cy="178121"/>
          </a:xfrm>
          <a:prstGeom prst="flowChartProcess">
            <a:avLst/>
          </a:prstGeom>
          <a:solidFill>
            <a:srgbClr val="92D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700" dirty="0">
                <a:solidFill>
                  <a:schemeClr val="bg1"/>
                </a:solidFill>
              </a:rPr>
              <a:t>namespace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104" name="Flowchart: Process 34"/>
          <p:cNvSpPr/>
          <p:nvPr/>
        </p:nvSpPr>
        <p:spPr>
          <a:xfrm>
            <a:off x="8470487" y="4908770"/>
            <a:ext cx="518883" cy="178121"/>
          </a:xfrm>
          <a:prstGeom prst="flowChartProcess">
            <a:avLst/>
          </a:prstGeom>
          <a:solidFill>
            <a:srgbClr val="FF62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700" dirty="0" err="1">
                <a:solidFill>
                  <a:schemeClr val="bg1"/>
                </a:solidFill>
              </a:rPr>
              <a:t>ocomps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105" name="Flowchart: Process 34"/>
          <p:cNvSpPr/>
          <p:nvPr/>
        </p:nvSpPr>
        <p:spPr>
          <a:xfrm>
            <a:off x="9418026" y="4908769"/>
            <a:ext cx="654968" cy="178121"/>
          </a:xfrm>
          <a:prstGeom prst="flowChartProcess">
            <a:avLst/>
          </a:prstGeom>
          <a:solidFill>
            <a:srgbClr val="92D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700" dirty="0">
                <a:solidFill>
                  <a:schemeClr val="bg1"/>
                </a:solidFill>
              </a:rPr>
              <a:t>namespace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106" name="Flowchart: Process 34"/>
          <p:cNvSpPr/>
          <p:nvPr/>
        </p:nvSpPr>
        <p:spPr>
          <a:xfrm>
            <a:off x="10097928" y="4900992"/>
            <a:ext cx="518883" cy="178121"/>
          </a:xfrm>
          <a:prstGeom prst="flowChartProcess">
            <a:avLst/>
          </a:prstGeom>
          <a:solidFill>
            <a:srgbClr val="0020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700" dirty="0">
                <a:solidFill>
                  <a:schemeClr val="bg1"/>
                </a:solidFill>
              </a:rPr>
              <a:t>staging</a:t>
            </a:r>
            <a:endParaRPr lang="en-GB" sz="500" dirty="0">
              <a:solidFill>
                <a:schemeClr val="bg1"/>
              </a:solidFill>
            </a:endParaRPr>
          </a:p>
        </p:txBody>
      </p:sp>
      <p:sp>
        <p:nvSpPr>
          <p:cNvPr id="107" name="Flowchart: Process 34"/>
          <p:cNvSpPr/>
          <p:nvPr/>
        </p:nvSpPr>
        <p:spPr>
          <a:xfrm>
            <a:off x="6522510" y="3580785"/>
            <a:ext cx="505345" cy="176061"/>
          </a:xfrm>
          <a:prstGeom prst="flowChartProcess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700" b="1" dirty="0">
                <a:solidFill>
                  <a:schemeClr val="tx1"/>
                </a:solidFill>
              </a:rPr>
              <a:t>API A</a:t>
            </a:r>
            <a:endParaRPr lang="en-GB" sz="600" b="1" dirty="0">
              <a:solidFill>
                <a:schemeClr val="tx1"/>
              </a:solidFill>
            </a:endParaRPr>
          </a:p>
        </p:txBody>
      </p:sp>
      <p:sp>
        <p:nvSpPr>
          <p:cNvPr id="108" name="Flowchart: Process 34"/>
          <p:cNvSpPr/>
          <p:nvPr/>
        </p:nvSpPr>
        <p:spPr>
          <a:xfrm>
            <a:off x="8162387" y="4556601"/>
            <a:ext cx="505345" cy="176061"/>
          </a:xfrm>
          <a:prstGeom prst="flowChartProcess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700" b="1" dirty="0">
                <a:solidFill>
                  <a:schemeClr val="tx1"/>
                </a:solidFill>
              </a:rPr>
              <a:t>API B</a:t>
            </a:r>
            <a:endParaRPr lang="en-GB" sz="600" b="1" dirty="0">
              <a:solidFill>
                <a:schemeClr val="tx1"/>
              </a:solidFill>
            </a:endParaRPr>
          </a:p>
        </p:txBody>
      </p:sp>
      <p:sp>
        <p:nvSpPr>
          <p:cNvPr id="109" name="Flowchart: Process 34"/>
          <p:cNvSpPr/>
          <p:nvPr/>
        </p:nvSpPr>
        <p:spPr>
          <a:xfrm>
            <a:off x="9790803" y="3588843"/>
            <a:ext cx="505345" cy="176061"/>
          </a:xfrm>
          <a:prstGeom prst="flowChartProcess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700" b="1" dirty="0">
                <a:solidFill>
                  <a:schemeClr val="tx1"/>
                </a:solidFill>
              </a:rPr>
              <a:t>API A</a:t>
            </a:r>
            <a:endParaRPr lang="en-GB" sz="600" b="1" dirty="0">
              <a:solidFill>
                <a:schemeClr val="tx1"/>
              </a:solidFill>
            </a:endParaRPr>
          </a:p>
        </p:txBody>
      </p:sp>
      <p:sp>
        <p:nvSpPr>
          <p:cNvPr id="110" name="Flowchart: Process 34"/>
          <p:cNvSpPr/>
          <p:nvPr/>
        </p:nvSpPr>
        <p:spPr>
          <a:xfrm>
            <a:off x="9818156" y="4546315"/>
            <a:ext cx="505345" cy="176061"/>
          </a:xfrm>
          <a:prstGeom prst="flowChartProcess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700" b="1" dirty="0">
                <a:solidFill>
                  <a:schemeClr val="tx1"/>
                </a:solidFill>
              </a:rPr>
              <a:t>API B</a:t>
            </a:r>
            <a:endParaRPr lang="en-GB" sz="600" b="1" dirty="0">
              <a:solidFill>
                <a:schemeClr val="tx1"/>
              </a:solidFill>
            </a:endParaRPr>
          </a:p>
        </p:txBody>
      </p:sp>
      <p:sp>
        <p:nvSpPr>
          <p:cNvPr id="40" name="Flowchart: Process 143"/>
          <p:cNvSpPr/>
          <p:nvPr/>
        </p:nvSpPr>
        <p:spPr>
          <a:xfrm>
            <a:off x="5333999" y="1529202"/>
            <a:ext cx="6113920" cy="632460"/>
          </a:xfrm>
          <a:prstGeom prst="flowChartProcess">
            <a:avLst/>
          </a:prstGeom>
          <a:solidFill>
            <a:schemeClr val="bg1"/>
          </a:solidFill>
          <a:ln w="6350">
            <a:solidFill>
              <a:srgbClr val="A8A8A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GB" sz="1100" dirty="0">
                <a:solidFill>
                  <a:schemeClr val="tx1"/>
                </a:solidFill>
              </a:rPr>
              <a:t>DMZ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08506" y="1747282"/>
            <a:ext cx="5340494" cy="297817"/>
          </a:xfrm>
          <a:prstGeom prst="rect">
            <a:avLst/>
          </a:prstGeom>
          <a:solidFill>
            <a:srgbClr val="FF62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249339" y="772787"/>
            <a:ext cx="978838" cy="4908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Rubik Web App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345021" y="772787"/>
            <a:ext cx="978838" cy="4908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Rubik Mobile App</a:t>
            </a:r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468" y="1030942"/>
            <a:ext cx="216033" cy="216140"/>
          </a:xfrm>
          <a:prstGeom prst="rect">
            <a:avLst/>
          </a:prstGeom>
        </p:spPr>
      </p:pic>
      <p:pic>
        <p:nvPicPr>
          <p:cNvPr id="46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54" y="89461"/>
            <a:ext cx="271607" cy="486129"/>
          </a:xfrm>
          <a:prstGeom prst="rect">
            <a:avLst/>
          </a:prstGeom>
        </p:spPr>
      </p:pic>
      <p:pic>
        <p:nvPicPr>
          <p:cNvPr id="4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36" y="119421"/>
            <a:ext cx="271607" cy="486129"/>
          </a:xfrm>
          <a:prstGeom prst="rect">
            <a:avLst/>
          </a:prstGeom>
        </p:spPr>
      </p:pic>
      <p:cxnSp>
        <p:nvCxnSpPr>
          <p:cNvPr id="48" name="Straight Arrow Connector 68"/>
          <p:cNvCxnSpPr/>
          <p:nvPr/>
        </p:nvCxnSpPr>
        <p:spPr>
          <a:xfrm>
            <a:off x="7784038" y="1278384"/>
            <a:ext cx="1098" cy="436453"/>
          </a:xfrm>
          <a:prstGeom prst="straightConnector1">
            <a:avLst/>
          </a:prstGeom>
          <a:ln w="1270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68"/>
          <p:cNvCxnSpPr/>
          <p:nvPr/>
        </p:nvCxnSpPr>
        <p:spPr>
          <a:xfrm flipH="1">
            <a:off x="8834439" y="1238350"/>
            <a:ext cx="1" cy="468482"/>
          </a:xfrm>
          <a:prstGeom prst="straightConnector1">
            <a:avLst/>
          </a:prstGeom>
          <a:ln w="1270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68"/>
          <p:cNvCxnSpPr>
            <a:stCxn id="46" idx="2"/>
            <a:endCxn id="43" idx="0"/>
          </p:cNvCxnSpPr>
          <p:nvPr/>
        </p:nvCxnSpPr>
        <p:spPr>
          <a:xfrm>
            <a:off x="7738758" y="575590"/>
            <a:ext cx="0" cy="197197"/>
          </a:xfrm>
          <a:prstGeom prst="straightConnector1">
            <a:avLst/>
          </a:prstGeom>
          <a:ln w="1270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68"/>
          <p:cNvCxnSpPr>
            <a:stCxn id="47" idx="2"/>
            <a:endCxn id="44" idx="0"/>
          </p:cNvCxnSpPr>
          <p:nvPr/>
        </p:nvCxnSpPr>
        <p:spPr>
          <a:xfrm>
            <a:off x="8834440" y="605550"/>
            <a:ext cx="0" cy="167237"/>
          </a:xfrm>
          <a:prstGeom prst="straightConnector1">
            <a:avLst/>
          </a:prstGeom>
          <a:ln w="1270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06" y="3929130"/>
            <a:ext cx="712629" cy="71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93" y="2589396"/>
            <a:ext cx="781714" cy="7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16" y="3669857"/>
            <a:ext cx="1229217" cy="1229217"/>
          </a:xfrm>
          <a:prstGeom prst="rect">
            <a:avLst/>
          </a:prstGeom>
        </p:spPr>
      </p:pic>
      <p:cxnSp>
        <p:nvCxnSpPr>
          <p:cNvPr id="59" name="Straight Arrow Connector 68"/>
          <p:cNvCxnSpPr/>
          <p:nvPr/>
        </p:nvCxnSpPr>
        <p:spPr>
          <a:xfrm>
            <a:off x="2552824" y="2045099"/>
            <a:ext cx="0" cy="458404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68"/>
          <p:cNvCxnSpPr>
            <a:stCxn id="57" idx="2"/>
            <a:endCxn id="58" idx="0"/>
          </p:cNvCxnSpPr>
          <p:nvPr/>
        </p:nvCxnSpPr>
        <p:spPr>
          <a:xfrm flipH="1">
            <a:off x="2552825" y="3309396"/>
            <a:ext cx="2325" cy="360461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8"/>
          <p:cNvCxnSpPr>
            <a:stCxn id="58" idx="3"/>
            <a:endCxn id="55" idx="1"/>
          </p:cNvCxnSpPr>
          <p:nvPr/>
        </p:nvCxnSpPr>
        <p:spPr>
          <a:xfrm>
            <a:off x="3167433" y="4284466"/>
            <a:ext cx="509973" cy="979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8"/>
          <p:cNvCxnSpPr>
            <a:stCxn id="55" idx="3"/>
          </p:cNvCxnSpPr>
          <p:nvPr/>
        </p:nvCxnSpPr>
        <p:spPr>
          <a:xfrm flipV="1">
            <a:off x="4390035" y="4284466"/>
            <a:ext cx="1087400" cy="979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1375" y="5826190"/>
            <a:ext cx="442898" cy="59514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1375" y="1456866"/>
            <a:ext cx="434020" cy="549307"/>
          </a:xfrm>
          <a:prstGeom prst="rect">
            <a:avLst/>
          </a:prstGeom>
        </p:spPr>
      </p:pic>
      <p:cxnSp>
        <p:nvCxnSpPr>
          <p:cNvPr id="64" name="Straight Arrow Connector 68"/>
          <p:cNvCxnSpPr>
            <a:stCxn id="8" idx="0"/>
            <a:endCxn id="58" idx="2"/>
          </p:cNvCxnSpPr>
          <p:nvPr/>
        </p:nvCxnSpPr>
        <p:spPr>
          <a:xfrm flipV="1">
            <a:off x="2552824" y="4899074"/>
            <a:ext cx="1" cy="927116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ocess 143"/>
          <p:cNvSpPr/>
          <p:nvPr/>
        </p:nvSpPr>
        <p:spPr>
          <a:xfrm>
            <a:off x="727969" y="2245220"/>
            <a:ext cx="4479961" cy="3507511"/>
          </a:xfrm>
          <a:prstGeom prst="flowChartProcess">
            <a:avLst/>
          </a:prstGeom>
          <a:noFill/>
          <a:ln w="6350">
            <a:solidFill>
              <a:srgbClr val="A8A8A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GB" sz="1100" dirty="0" err="1">
                <a:solidFill>
                  <a:schemeClr val="tx1"/>
                </a:solidFill>
              </a:rPr>
              <a:t>CDaaS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79" name="Flowchart: Process 143"/>
          <p:cNvSpPr/>
          <p:nvPr/>
        </p:nvSpPr>
        <p:spPr>
          <a:xfrm>
            <a:off x="5333999" y="2226735"/>
            <a:ext cx="6113919" cy="3525996"/>
          </a:xfrm>
          <a:prstGeom prst="flowChartProcess">
            <a:avLst/>
          </a:prstGeom>
          <a:noFill/>
          <a:ln w="6350">
            <a:solidFill>
              <a:srgbClr val="A8A8A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GB" sz="1100" dirty="0">
                <a:solidFill>
                  <a:schemeClr val="tx1"/>
                </a:solidFill>
              </a:rPr>
              <a:t>Cluster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714374" y="5305681"/>
            <a:ext cx="1665285" cy="19228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1200" dirty="0">
                <a:solidFill>
                  <a:schemeClr val="tx1"/>
                </a:solidFill>
              </a:rPr>
              <a:t>Project : </a:t>
            </a:r>
            <a:r>
              <a:rPr lang="fr-FR" sz="1200" b="1" dirty="0" err="1">
                <a:solidFill>
                  <a:schemeClr val="tx1"/>
                </a:solidFill>
              </a:rPr>
              <a:t>asv</a:t>
            </a:r>
            <a:endParaRPr 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54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F3963BE-B3ED-6D45-9241-1E47A4B6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Actions :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fr-FR" dirty="0"/>
              <a:t>Vérifier les habilitations pour la création des projets en développement 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fr-FR" dirty="0"/>
              <a:t>Vérifier les habilitations pour la création des projets en production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fr-FR" dirty="0"/>
              <a:t>Pipeline </a:t>
            </a:r>
            <a:r>
              <a:rPr lang="fr-FR" dirty="0" err="1"/>
              <a:t>Cdaas</a:t>
            </a:r>
            <a:r>
              <a:rPr lang="fr-FR" dirty="0"/>
              <a:t> 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fr-FR" dirty="0"/>
              <a:t>Flux local connexion 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fr-FR" dirty="0"/>
              <a:t>Intégration API Gateway, Phoenix 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fr-FR" dirty="0"/>
              <a:t>Monitoring des containers</a:t>
            </a:r>
          </a:p>
          <a:p>
            <a:r>
              <a:rPr lang="fr-FR" dirty="0"/>
              <a:t>Liens :</a:t>
            </a:r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fr-FR" dirty="0"/>
              <a:t>Création Project </a:t>
            </a:r>
            <a:r>
              <a:rPr lang="fr-FR" dirty="0" err="1"/>
              <a:t>Openshift</a:t>
            </a:r>
            <a:endParaRPr lang="fr-FR" dirty="0"/>
          </a:p>
          <a:p>
            <a:pPr marL="611188" lvl="1" indent="-342900">
              <a:buFont typeface="Arial" panose="020B0604020202020204" pitchFamily="34" charset="0"/>
              <a:buChar char="•"/>
            </a:pPr>
            <a:r>
              <a:rPr lang="fr-FR" dirty="0"/>
              <a:t>Pipeline </a:t>
            </a:r>
            <a:r>
              <a:rPr lang="fr-FR" dirty="0" err="1"/>
              <a:t>CDaaS</a:t>
            </a:r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62A6779-C5AD-634F-974F-D93C82E9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5A160C-E685-3646-A2A8-68E26ADFF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725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1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3"/>
          <a:stretch/>
        </p:blipFill>
        <p:spPr>
          <a:xfrm>
            <a:off x="9948447" y="5744783"/>
            <a:ext cx="713120" cy="5989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15506" y="5743894"/>
            <a:ext cx="942616" cy="487908"/>
          </a:xfrm>
          <a:prstGeom prst="rect">
            <a:avLst/>
          </a:prstGeom>
          <a:solidFill>
            <a:schemeClr val="bg1"/>
          </a:solidFill>
          <a:ln w="19050">
            <a:solidFill>
              <a:srgbClr val="AB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AB0066"/>
                </a:solidFill>
              </a:rPr>
              <a:t>Generali API</a:t>
            </a:r>
            <a:endParaRPr lang="en-US" sz="1400" dirty="0">
              <a:solidFill>
                <a:srgbClr val="AB0066"/>
              </a:solidFill>
            </a:endParaRPr>
          </a:p>
        </p:txBody>
      </p:sp>
      <p:cxnSp>
        <p:nvCxnSpPr>
          <p:cNvPr id="10" name="Straight Arrow Connector 68"/>
          <p:cNvCxnSpPr>
            <a:stCxn id="12" idx="2"/>
          </p:cNvCxnSpPr>
          <p:nvPr/>
        </p:nvCxnSpPr>
        <p:spPr>
          <a:xfrm>
            <a:off x="8789487" y="3651833"/>
            <a:ext cx="0" cy="435015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80366" y="4116961"/>
            <a:ext cx="1308231" cy="487908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1200" dirty="0"/>
              <a:t>ASV </a:t>
            </a:r>
            <a:r>
              <a:rPr lang="fr-FR" sz="1200" dirty="0" err="1"/>
              <a:t>subscribe</a:t>
            </a:r>
            <a:r>
              <a:rPr lang="fr-FR" sz="1200" dirty="0"/>
              <a:t> API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64018" y="3163925"/>
            <a:ext cx="1450938" cy="487908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ASV Experience  API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680366" y="2491120"/>
            <a:ext cx="4212895" cy="48790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API Gateway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16974" y="1134808"/>
            <a:ext cx="10456466" cy="4437153"/>
          </a:xfrm>
          <a:prstGeom prst="rect">
            <a:avLst/>
          </a:prstGeom>
          <a:noFill/>
          <a:ln w="6350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fr-FR" sz="1600" dirty="0" err="1">
              <a:solidFill>
                <a:schemeClr val="tx1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10754487" y="5301599"/>
            <a:ext cx="41895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1400" dirty="0"/>
              <a:t>TPA </a:t>
            </a:r>
          </a:p>
        </p:txBody>
      </p:sp>
      <p:cxnSp>
        <p:nvCxnSpPr>
          <p:cNvPr id="121" name="Straight Arrow Connector 68"/>
          <p:cNvCxnSpPr>
            <a:stCxn id="50" idx="2"/>
          </p:cNvCxnSpPr>
          <p:nvPr/>
        </p:nvCxnSpPr>
        <p:spPr>
          <a:xfrm>
            <a:off x="9930774" y="2138007"/>
            <a:ext cx="0" cy="350689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68"/>
          <p:cNvCxnSpPr>
            <a:stCxn id="33" idx="2"/>
            <a:endCxn id="12" idx="0"/>
          </p:cNvCxnSpPr>
          <p:nvPr/>
        </p:nvCxnSpPr>
        <p:spPr>
          <a:xfrm>
            <a:off x="8786814" y="2979028"/>
            <a:ext cx="2673" cy="184897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716975" y="5617576"/>
            <a:ext cx="10456464" cy="680520"/>
          </a:xfrm>
          <a:prstGeom prst="rect">
            <a:avLst/>
          </a:prstGeom>
          <a:noFill/>
          <a:ln w="6350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fr-FR" sz="1600" dirty="0" err="1">
              <a:solidFill>
                <a:schemeClr val="tx1"/>
              </a:solidFill>
            </a:endParaRPr>
          </a:p>
        </p:txBody>
      </p:sp>
      <p:cxnSp>
        <p:nvCxnSpPr>
          <p:cNvPr id="164" name="Straight Arrow Connector 68"/>
          <p:cNvCxnSpPr>
            <a:stCxn id="104" idx="2"/>
            <a:endCxn id="7" idx="0"/>
          </p:cNvCxnSpPr>
          <p:nvPr/>
        </p:nvCxnSpPr>
        <p:spPr>
          <a:xfrm>
            <a:off x="8786814" y="4604869"/>
            <a:ext cx="0" cy="1139025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1321418" y="2685181"/>
            <a:ext cx="797368" cy="439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_tradnl" sz="800" dirty="0"/>
              <a:t>ING Global </a:t>
            </a:r>
            <a:r>
              <a:rPr lang="es-ES_tradnl" sz="800" dirty="0" err="1"/>
              <a:t>Service</a:t>
            </a:r>
            <a:endParaRPr lang="es-ES_tradnl" sz="800" dirty="0"/>
          </a:p>
        </p:txBody>
      </p:sp>
      <p:sp>
        <p:nvSpPr>
          <p:cNvPr id="80" name="Rectangle 79"/>
          <p:cNvSpPr/>
          <p:nvPr/>
        </p:nvSpPr>
        <p:spPr>
          <a:xfrm>
            <a:off x="11324684" y="3186972"/>
            <a:ext cx="797368" cy="439757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_tradnl" sz="800" dirty="0">
                <a:solidFill>
                  <a:schemeClr val="bg1"/>
                </a:solidFill>
              </a:rPr>
              <a:t>TPA ASV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1315772" y="3712180"/>
            <a:ext cx="797368" cy="439757"/>
          </a:xfrm>
          <a:prstGeom prst="rect">
            <a:avLst/>
          </a:prstGeom>
          <a:solidFill>
            <a:schemeClr val="bg1"/>
          </a:solidFill>
          <a:ln w="19050">
            <a:solidFill>
              <a:srgbClr val="AB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_tradnl" sz="800" dirty="0">
                <a:solidFill>
                  <a:srgbClr val="AB0066"/>
                </a:solidFill>
              </a:rPr>
              <a:t>Generali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199981" y="1319990"/>
            <a:ext cx="1461586" cy="8180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_tradnl" sz="1200" dirty="0" err="1">
                <a:solidFill>
                  <a:schemeClr val="tx1"/>
                </a:solidFill>
              </a:rPr>
              <a:t>Rubik</a:t>
            </a:r>
            <a:r>
              <a:rPr lang="es-ES_tradnl" sz="1200" dirty="0">
                <a:solidFill>
                  <a:schemeClr val="tx1"/>
                </a:solidFill>
              </a:rPr>
              <a:t> Web App</a:t>
            </a:r>
          </a:p>
          <a:p>
            <a:pPr algn="ctr">
              <a:lnSpc>
                <a:spcPct val="90000"/>
              </a:lnSpc>
            </a:pPr>
            <a:endParaRPr lang="es-ES_tradnl" sz="12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406866" y="1802976"/>
            <a:ext cx="983094" cy="262270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chemeClr val="bg1"/>
                </a:solidFill>
              </a:rPr>
              <a:t>ASV WC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23349" y="1321303"/>
            <a:ext cx="1461586" cy="8180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_tradnl" sz="1200" dirty="0" err="1">
                <a:solidFill>
                  <a:schemeClr val="tx1"/>
                </a:solidFill>
              </a:rPr>
              <a:t>Rubik</a:t>
            </a:r>
            <a:r>
              <a:rPr lang="es-ES_tradnl" sz="1200" dirty="0">
                <a:solidFill>
                  <a:schemeClr val="tx1"/>
                </a:solidFill>
              </a:rPr>
              <a:t> Mobile App</a:t>
            </a:r>
          </a:p>
          <a:p>
            <a:pPr algn="ctr">
              <a:lnSpc>
                <a:spcPct val="90000"/>
              </a:lnSpc>
            </a:pPr>
            <a:endParaRPr lang="es-ES_tradnl" sz="12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073778" y="1804289"/>
            <a:ext cx="983094" cy="262270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chemeClr val="bg1"/>
                </a:solidFill>
              </a:rPr>
              <a:t>ASV WC</a:t>
            </a:r>
          </a:p>
        </p:txBody>
      </p:sp>
      <p:cxnSp>
        <p:nvCxnSpPr>
          <p:cNvPr id="60" name="Straight Arrow Connector 68"/>
          <p:cNvCxnSpPr/>
          <p:nvPr/>
        </p:nvCxnSpPr>
        <p:spPr>
          <a:xfrm>
            <a:off x="7513156" y="2138007"/>
            <a:ext cx="0" cy="350689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687082" y="5731308"/>
            <a:ext cx="942616" cy="487908"/>
          </a:xfrm>
          <a:prstGeom prst="rect">
            <a:avLst/>
          </a:prstGeom>
          <a:solidFill>
            <a:schemeClr val="bg1"/>
          </a:solidFill>
          <a:ln w="19050">
            <a:solidFill>
              <a:srgbClr val="AB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AB0066"/>
                </a:solidFill>
              </a:rPr>
              <a:t>Generali API</a:t>
            </a:r>
            <a:endParaRPr lang="en-US" sz="1400" dirty="0">
              <a:solidFill>
                <a:srgbClr val="AB0066"/>
              </a:solidFill>
            </a:endParaRPr>
          </a:p>
        </p:txBody>
      </p:sp>
      <p:cxnSp>
        <p:nvCxnSpPr>
          <p:cNvPr id="65" name="Straight Arrow Connector 68"/>
          <p:cNvCxnSpPr>
            <a:stCxn id="68" idx="2"/>
          </p:cNvCxnSpPr>
          <p:nvPr/>
        </p:nvCxnSpPr>
        <p:spPr>
          <a:xfrm>
            <a:off x="3143915" y="3582395"/>
            <a:ext cx="0" cy="435015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183424" y="3697855"/>
            <a:ext cx="1964042" cy="1116988"/>
          </a:xfrm>
          <a:prstGeom prst="rect">
            <a:avLst/>
          </a:prstGeom>
          <a:solidFill>
            <a:schemeClr val="bg1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ASV Engine API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418446" y="3094487"/>
            <a:ext cx="1450938" cy="487908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ASV Experience  API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224477" y="2491120"/>
            <a:ext cx="3838218" cy="48790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API Gateway</a:t>
            </a:r>
          </a:p>
        </p:txBody>
      </p:sp>
      <p:cxnSp>
        <p:nvCxnSpPr>
          <p:cNvPr id="82" name="Straight Arrow Connector 68"/>
          <p:cNvCxnSpPr>
            <a:stCxn id="85" idx="2"/>
          </p:cNvCxnSpPr>
          <p:nvPr/>
        </p:nvCxnSpPr>
        <p:spPr>
          <a:xfrm>
            <a:off x="4331902" y="2138007"/>
            <a:ext cx="0" cy="350689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68"/>
          <p:cNvCxnSpPr>
            <a:stCxn id="76" idx="2"/>
            <a:endCxn id="68" idx="0"/>
          </p:cNvCxnSpPr>
          <p:nvPr/>
        </p:nvCxnSpPr>
        <p:spPr>
          <a:xfrm>
            <a:off x="3143586" y="2979028"/>
            <a:ext cx="329" cy="115459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68"/>
          <p:cNvCxnSpPr>
            <a:stCxn id="66" idx="2"/>
            <a:endCxn id="64" idx="0"/>
          </p:cNvCxnSpPr>
          <p:nvPr/>
        </p:nvCxnSpPr>
        <p:spPr>
          <a:xfrm flipH="1">
            <a:off x="3158390" y="4814843"/>
            <a:ext cx="7055" cy="916465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601109" y="1319990"/>
            <a:ext cx="1461586" cy="8180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_tradnl" sz="1200" dirty="0" err="1">
                <a:solidFill>
                  <a:schemeClr val="tx1"/>
                </a:solidFill>
              </a:rPr>
              <a:t>Rubik</a:t>
            </a:r>
            <a:r>
              <a:rPr lang="es-ES_tradnl" sz="1200" dirty="0">
                <a:solidFill>
                  <a:schemeClr val="tx1"/>
                </a:solidFill>
              </a:rPr>
              <a:t> Web App</a:t>
            </a:r>
          </a:p>
          <a:p>
            <a:pPr algn="ctr">
              <a:lnSpc>
                <a:spcPct val="90000"/>
              </a:lnSpc>
            </a:pPr>
            <a:endParaRPr lang="es-ES_tradnl" sz="12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807994" y="1802976"/>
            <a:ext cx="983094" cy="262270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chemeClr val="bg1"/>
                </a:solidFill>
              </a:rPr>
              <a:t>ASV WC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224477" y="1321303"/>
            <a:ext cx="1461586" cy="8180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_tradnl" sz="1200" dirty="0" err="1">
                <a:solidFill>
                  <a:schemeClr val="tx1"/>
                </a:solidFill>
              </a:rPr>
              <a:t>Rubik</a:t>
            </a:r>
            <a:r>
              <a:rPr lang="es-ES_tradnl" sz="1200" dirty="0">
                <a:solidFill>
                  <a:schemeClr val="tx1"/>
                </a:solidFill>
              </a:rPr>
              <a:t> Mobile App</a:t>
            </a:r>
          </a:p>
          <a:p>
            <a:pPr algn="ctr">
              <a:lnSpc>
                <a:spcPct val="90000"/>
              </a:lnSpc>
            </a:pPr>
            <a:endParaRPr lang="es-ES_tradnl" sz="12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474906" y="1804289"/>
            <a:ext cx="983094" cy="262270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chemeClr val="bg1"/>
                </a:solidFill>
              </a:rPr>
              <a:t>ASV WC</a:t>
            </a:r>
          </a:p>
        </p:txBody>
      </p:sp>
      <p:cxnSp>
        <p:nvCxnSpPr>
          <p:cNvPr id="91" name="Straight Arrow Connector 68"/>
          <p:cNvCxnSpPr/>
          <p:nvPr/>
        </p:nvCxnSpPr>
        <p:spPr>
          <a:xfrm>
            <a:off x="1914284" y="2138007"/>
            <a:ext cx="0" cy="350689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èche droite 3"/>
          <p:cNvSpPr/>
          <p:nvPr/>
        </p:nvSpPr>
        <p:spPr>
          <a:xfrm>
            <a:off x="5599796" y="3582395"/>
            <a:ext cx="695213" cy="196515"/>
          </a:xfrm>
          <a:prstGeom prst="rightArrow">
            <a:avLst>
              <a:gd name="adj1" fmla="val 50000"/>
              <a:gd name="adj2" fmla="val 91286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fr-FR" sz="1600" dirty="0" err="1">
              <a:solidFill>
                <a:schemeClr val="tx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310866" y="3778909"/>
            <a:ext cx="1729152" cy="209026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1200" dirty="0"/>
              <a:t>ASV </a:t>
            </a:r>
            <a:r>
              <a:rPr lang="fr-FR" sz="1200" dirty="0" err="1"/>
              <a:t>subscribe</a:t>
            </a:r>
            <a:r>
              <a:rPr lang="fr-FR" sz="1200" dirty="0"/>
              <a:t> API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310866" y="4063260"/>
            <a:ext cx="1729152" cy="211119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1200" dirty="0"/>
              <a:t>ASV </a:t>
            </a:r>
            <a:r>
              <a:rPr lang="fr-FR" sz="1200" dirty="0" err="1"/>
              <a:t>contract</a:t>
            </a:r>
            <a:r>
              <a:rPr lang="fr-FR" sz="1200" dirty="0"/>
              <a:t> in life API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310866" y="4350790"/>
            <a:ext cx="1729152" cy="211119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1200" dirty="0"/>
              <a:t>…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8132698" y="4116961"/>
            <a:ext cx="1308231" cy="487908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1200" dirty="0"/>
              <a:t>ASV </a:t>
            </a:r>
            <a:r>
              <a:rPr lang="fr-FR" sz="1200" dirty="0" err="1"/>
              <a:t>contract</a:t>
            </a:r>
            <a:r>
              <a:rPr lang="fr-FR" sz="1200" dirty="0"/>
              <a:t> in life API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9585030" y="4091386"/>
            <a:ext cx="1308231" cy="487908"/>
          </a:xfrm>
          <a:prstGeom prst="rect">
            <a:avLst/>
          </a:prstGeom>
          <a:solidFill>
            <a:srgbClr val="525199"/>
          </a:solidFill>
          <a:ln w="19050">
            <a:solidFill>
              <a:srgbClr val="525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1200" dirty="0"/>
              <a:t>…</a:t>
            </a:r>
          </a:p>
        </p:txBody>
      </p:sp>
      <p:cxnSp>
        <p:nvCxnSpPr>
          <p:cNvPr id="111" name="Straight Arrow Connector 68"/>
          <p:cNvCxnSpPr>
            <a:stCxn id="12" idx="2"/>
            <a:endCxn id="11" idx="0"/>
          </p:cNvCxnSpPr>
          <p:nvPr/>
        </p:nvCxnSpPr>
        <p:spPr>
          <a:xfrm flipH="1">
            <a:off x="7334482" y="3651833"/>
            <a:ext cx="1455005" cy="465128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68"/>
          <p:cNvCxnSpPr>
            <a:stCxn id="12" idx="2"/>
            <a:endCxn id="106" idx="0"/>
          </p:cNvCxnSpPr>
          <p:nvPr/>
        </p:nvCxnSpPr>
        <p:spPr>
          <a:xfrm>
            <a:off x="8789487" y="3651833"/>
            <a:ext cx="1449659" cy="439553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68"/>
          <p:cNvCxnSpPr>
            <a:stCxn id="11" idx="2"/>
            <a:endCxn id="7" idx="0"/>
          </p:cNvCxnSpPr>
          <p:nvPr/>
        </p:nvCxnSpPr>
        <p:spPr>
          <a:xfrm>
            <a:off x="7334482" y="4604869"/>
            <a:ext cx="1452332" cy="1139025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68"/>
          <p:cNvCxnSpPr>
            <a:stCxn id="106" idx="2"/>
            <a:endCxn id="7" idx="0"/>
          </p:cNvCxnSpPr>
          <p:nvPr/>
        </p:nvCxnSpPr>
        <p:spPr>
          <a:xfrm flipH="1">
            <a:off x="8786814" y="4579294"/>
            <a:ext cx="1452332" cy="1164600"/>
          </a:xfrm>
          <a:prstGeom prst="straightConnector1">
            <a:avLst/>
          </a:prstGeom>
          <a:ln w="19050">
            <a:solidFill>
              <a:srgbClr val="69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9">
            <a:extLst>
              <a:ext uri="{FF2B5EF4-FFF2-40B4-BE49-F238E27FC236}">
                <a16:creationId xmlns:a16="http://schemas.microsoft.com/office/drawing/2014/main" id="{B266B3B7-1CFD-8C4F-98D1-8CD44758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dirty="0"/>
              <a:t>Modularisation </a:t>
            </a:r>
            <a:r>
              <a:rPr lang="en-GB" dirty="0" err="1"/>
              <a:t>Asv</a:t>
            </a:r>
            <a:r>
              <a:rPr lang="en-GB" dirty="0"/>
              <a:t> Backends</a:t>
            </a:r>
          </a:p>
        </p:txBody>
      </p:sp>
    </p:spTree>
    <p:extLst>
      <p:ext uri="{BB962C8B-B14F-4D97-AF65-F5344CB8AC3E}">
        <p14:creationId xmlns:p14="http://schemas.microsoft.com/office/powerpoint/2010/main" val="422893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72FF941-2CC1-064F-91B3-6131063C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62" y="993064"/>
            <a:ext cx="6567676" cy="5369075"/>
          </a:xfrm>
          <a:prstGeom prst="rect">
            <a:avLst/>
          </a:prstGeom>
          <a:noFill/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E61FBF9-E318-4C22-AF3B-E8CF38E64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971C57-F503-FB4F-A83C-51133948B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noProof="0" smtClean="0"/>
              <a:pPr>
                <a:spcAft>
                  <a:spcPts val="600"/>
                </a:spcAft>
              </a:pPr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978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April2017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60A6DA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01 Corporate template 16x9.potx" id="{B72F318C-4168-43A3-BD78-483577BCD89C}" vid="{8F52D876-317E-44FF-A1D4-F56E443EDAD3}"/>
    </a:ext>
  </a:extLst>
</a:theme>
</file>

<file path=ppt/theme/theme2.xml><?xml version="1.0" encoding="utf-8"?>
<a:theme xmlns:a="http://schemas.openxmlformats.org/drawingml/2006/main" name="Office Theme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235</Words>
  <Application>Microsoft Macintosh PowerPoint</Application>
  <PresentationFormat>Grand écran</PresentationFormat>
  <Paragraphs>101</Paragraphs>
  <Slides>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Arial</vt:lpstr>
      <vt:lpstr>ING Me</vt:lpstr>
      <vt:lpstr>ING_PP_Template_16x9_April2017</vt:lpstr>
      <vt:lpstr>IPC ICHP &amp; ASV </vt:lpstr>
      <vt:lpstr>Agenda</vt:lpstr>
      <vt:lpstr>Cluster Openshift</vt:lpstr>
      <vt:lpstr>Présentation PowerPoint</vt:lpstr>
      <vt:lpstr>Openshift Objects</vt:lpstr>
      <vt:lpstr>Cluster Openshift</vt:lpstr>
      <vt:lpstr>Présentation PowerPoint</vt:lpstr>
      <vt:lpstr>Modularisation Asv Backends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IPC ICHP &amp; ASV </dc:title>
  <dc:creator>zouhair hamdaoui</dc:creator>
  <cp:lastModifiedBy>zouhair hamdaoui</cp:lastModifiedBy>
  <cp:revision>15</cp:revision>
  <dcterms:created xsi:type="dcterms:W3CDTF">2020-01-13T23:15:46Z</dcterms:created>
  <dcterms:modified xsi:type="dcterms:W3CDTF">2020-01-15T08:28:51Z</dcterms:modified>
</cp:coreProperties>
</file>